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sldIdLst>
    <p:sldId id="256" r:id="rId2"/>
    <p:sldId id="431" r:id="rId3"/>
    <p:sldId id="407" r:id="rId4"/>
    <p:sldId id="428" r:id="rId5"/>
    <p:sldId id="452" r:id="rId6"/>
    <p:sldId id="453" r:id="rId7"/>
    <p:sldId id="458" r:id="rId8"/>
    <p:sldId id="410" r:id="rId9"/>
    <p:sldId id="416" r:id="rId10"/>
    <p:sldId id="454" r:id="rId11"/>
    <p:sldId id="474" r:id="rId12"/>
    <p:sldId id="469" r:id="rId13"/>
    <p:sldId id="470" r:id="rId14"/>
    <p:sldId id="408" r:id="rId15"/>
    <p:sldId id="411" r:id="rId16"/>
    <p:sldId id="413" r:id="rId17"/>
    <p:sldId id="472" r:id="rId18"/>
    <p:sldId id="471" r:id="rId19"/>
    <p:sldId id="468" r:id="rId20"/>
    <p:sldId id="459" r:id="rId21"/>
    <p:sldId id="415" r:id="rId22"/>
    <p:sldId id="414" r:id="rId23"/>
    <p:sldId id="441" r:id="rId24"/>
    <p:sldId id="432" r:id="rId25"/>
    <p:sldId id="418" r:id="rId26"/>
    <p:sldId id="420" r:id="rId27"/>
    <p:sldId id="419" r:id="rId28"/>
    <p:sldId id="434" r:id="rId29"/>
    <p:sldId id="433" r:id="rId30"/>
    <p:sldId id="435" r:id="rId31"/>
    <p:sldId id="440" r:id="rId32"/>
    <p:sldId id="446" r:id="rId33"/>
    <p:sldId id="437" r:id="rId34"/>
    <p:sldId id="460" r:id="rId35"/>
    <p:sldId id="461" r:id="rId36"/>
    <p:sldId id="473" r:id="rId37"/>
    <p:sldId id="463" r:id="rId38"/>
    <p:sldId id="464" r:id="rId39"/>
    <p:sldId id="465" r:id="rId40"/>
    <p:sldId id="466" r:id="rId41"/>
    <p:sldId id="462" r:id="rId42"/>
    <p:sldId id="467" r:id="rId43"/>
    <p:sldId id="447" r:id="rId44"/>
    <p:sldId id="448" r:id="rId45"/>
    <p:sldId id="449" r:id="rId46"/>
    <p:sldId id="455" r:id="rId47"/>
    <p:sldId id="450" r:id="rId48"/>
    <p:sldId id="457" r:id="rId49"/>
    <p:sldId id="456" r:id="rId50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5482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86" d="100"/>
          <a:sy n="86" d="100"/>
        </p:scale>
        <p:origin x="1176" y="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63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826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862345" cy="1226567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CFD5-C4DF-4EBC-B718-C69ED2FBDE6F}" type="datetime1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6"/>
          <p:cNvSpPr/>
          <p:nvPr userDrawn="1"/>
        </p:nvSpPr>
        <p:spPr>
          <a:xfrm>
            <a:off x="331006" y="0"/>
            <a:ext cx="2144688" cy="6858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1" y="0"/>
            <a:ext cx="2222697" cy="6858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48CD7-D367-43D5-B461-ACE552E75063}" type="datetime1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9E79-7361-4780-8BEF-7EDE3708298A}" type="datetime1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 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2E3C-B70B-437C-85CF-1286301B9CBA}" type="datetime1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9A20-5B3D-4D98-A822-26B93D177A40}" type="datetime1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D4CE-9E43-4F70-A9D8-A2130CA7D92A}" type="datetime1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BD92-DA3E-4A0B-90C9-7DE5E15B6E96}" type="datetime1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B83A-F366-424E-B742-340ACF856BB5}" type="datetime1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D68B-5DBD-48E9-A8D4-FCBC4B3DD9C6}" type="datetime1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534F-7D16-467B-9320-91F98915D181}" type="datetime1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A91F-2F8D-4486-A69D-D680F95444B0}" type="datetime1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124744"/>
            <a:ext cx="8915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8BBEA-E8DD-414A-BF68-FC2AFA7CFF2D}" type="datetime1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-39555" y="6619888"/>
            <a:ext cx="9945555" cy="238111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416496" y="216024"/>
            <a:ext cx="6480720" cy="836712"/>
          </a:xfrm>
          <a:prstGeom prst="roundRect">
            <a:avLst>
              <a:gd name="adj" fmla="val 2252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53433" y="6453337"/>
            <a:ext cx="557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488505" y="260649"/>
            <a:ext cx="6340771" cy="734006"/>
          </a:xfrm>
          <a:prstGeom prst="roundRect">
            <a:avLst>
              <a:gd name="adj" fmla="val 2252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137" y="197768"/>
            <a:ext cx="6201139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  마스터 제목 스타일 편집</a:t>
            </a:r>
            <a:endParaRPr lang="ko-KR" altLang="en-US" dirty="0"/>
          </a:p>
        </p:txBody>
      </p:sp>
      <p:sp>
        <p:nvSpPr>
          <p:cNvPr id="12" name="직사각형 7"/>
          <p:cNvSpPr/>
          <p:nvPr userDrawn="1"/>
        </p:nvSpPr>
        <p:spPr>
          <a:xfrm>
            <a:off x="-39555" y="6453337"/>
            <a:ext cx="9945555" cy="365125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Picture 6" descr="html5 &amp; css3 – Institute of Software Technologies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6046207"/>
            <a:ext cx="1200394" cy="62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ysClr val="windowText" lastClr="000000"/>
          </a:solidFill>
          <a:latin typeface="휴먼엑스포" panose="02030504000101010101" pitchFamily="18" charset="-127"/>
          <a:ea typeface="휴먼엑스포" panose="02030504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32720" y="2060848"/>
            <a:ext cx="6696744" cy="1226567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dirty="0" smtClean="0">
                <a:solidFill>
                  <a:schemeClr val="tx1"/>
                </a:solidFill>
              </a:rPr>
              <a:t>11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강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800" b="1" dirty="0" err="1" smtClean="0">
                <a:solidFill>
                  <a:schemeClr val="tx1"/>
                </a:solidFill>
              </a:rPr>
              <a:t>반응형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 웹과 미디어 쿼리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AutoShape 2" descr="HTML5 Introduction &amp; Syntax | Poiema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216" y="3916197"/>
            <a:ext cx="1283949" cy="15841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6"/>
          <a:stretch/>
        </p:blipFill>
        <p:spPr>
          <a:xfrm>
            <a:off x="5313040" y="3916197"/>
            <a:ext cx="1248807" cy="16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/>
              <a:t>뷰포트</a:t>
            </a:r>
            <a:r>
              <a:rPr lang="en-US" altLang="ko-KR" sz="2800" dirty="0"/>
              <a:t>(Viewport) </a:t>
            </a:r>
            <a:r>
              <a:rPr lang="ko-KR" altLang="en-US" sz="2800" dirty="0"/>
              <a:t>지정하기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98158" y="1196752"/>
            <a:ext cx="2946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/>
              <a:t>e</a:t>
            </a:r>
            <a:r>
              <a:rPr lang="en-US" altLang="ko-KR" b="1" dirty="0" err="1" smtClean="0"/>
              <a:t>m</a:t>
            </a:r>
            <a:r>
              <a:rPr lang="en-US" altLang="ko-KR" b="1" dirty="0" smtClean="0"/>
              <a:t>, rem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사용 예제</a:t>
            </a:r>
            <a:endParaRPr lang="en-US" altLang="ko-KR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716" y="1924289"/>
            <a:ext cx="3096344" cy="7089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740" y="2877845"/>
            <a:ext cx="4092295" cy="34826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3124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/>
              <a:t>뷰포트</a:t>
            </a:r>
            <a:r>
              <a:rPr lang="en-US" altLang="ko-KR" sz="2800" dirty="0"/>
              <a:t>(Viewport) </a:t>
            </a:r>
            <a:r>
              <a:rPr lang="ko-KR" altLang="en-US" sz="2800" dirty="0"/>
              <a:t>지정하기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98158" y="1196752"/>
            <a:ext cx="20826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/>
              <a:t>뷰포트</a:t>
            </a:r>
            <a:r>
              <a:rPr lang="ko-KR" altLang="en-US" b="1" dirty="0" smtClean="0"/>
              <a:t> 사용 예제</a:t>
            </a:r>
            <a:endParaRPr lang="en-US" altLang="ko-KR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95"/>
          <a:stretch/>
        </p:blipFill>
        <p:spPr>
          <a:xfrm>
            <a:off x="560512" y="1772522"/>
            <a:ext cx="3214011" cy="15841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073" y="1777699"/>
            <a:ext cx="5756503" cy="15072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3587890"/>
            <a:ext cx="4753111" cy="28654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171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/>
              <a:t>뷰포트</a:t>
            </a:r>
            <a:r>
              <a:rPr lang="en-US" altLang="ko-KR" sz="2800" dirty="0"/>
              <a:t>(Viewport) </a:t>
            </a:r>
            <a:r>
              <a:rPr lang="ko-KR" altLang="en-US" sz="2800" dirty="0"/>
              <a:t>지정하기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28664" y="1340768"/>
            <a:ext cx="20162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/>
              <a:t>뷰포트</a:t>
            </a:r>
            <a:r>
              <a:rPr lang="ko-KR" altLang="en-US" b="1" dirty="0" smtClean="0"/>
              <a:t> 사용 안함</a:t>
            </a:r>
            <a:endParaRPr lang="en-US" altLang="ko-KR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1" b="13420"/>
          <a:stretch/>
        </p:blipFill>
        <p:spPr>
          <a:xfrm>
            <a:off x="1784648" y="1916832"/>
            <a:ext cx="2304256" cy="41998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" b="13250"/>
          <a:stretch/>
        </p:blipFill>
        <p:spPr>
          <a:xfrm>
            <a:off x="5169024" y="1930889"/>
            <a:ext cx="2304256" cy="41936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313040" y="1340768"/>
            <a:ext cx="201622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/>
              <a:t>뷰포트</a:t>
            </a:r>
            <a:r>
              <a:rPr lang="ko-KR" altLang="en-US" b="1" dirty="0" smtClean="0"/>
              <a:t> 사용함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68775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/>
              <a:t>뷰포트</a:t>
            </a:r>
            <a:r>
              <a:rPr lang="en-US" altLang="ko-KR" sz="2800" dirty="0"/>
              <a:t>(Viewport) </a:t>
            </a:r>
            <a:r>
              <a:rPr lang="ko-KR" altLang="en-US" sz="2800" dirty="0"/>
              <a:t>지정하기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3849803"/>
            <a:ext cx="7074297" cy="21180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299848" y="3934460"/>
            <a:ext cx="19660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v</a:t>
            </a:r>
            <a:r>
              <a:rPr lang="en-US" altLang="ko-KR" b="1" dirty="0" smtClean="0"/>
              <a:t>iewport2.html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412776"/>
            <a:ext cx="6149873" cy="19508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36720" y="1412776"/>
            <a:ext cx="20162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v</a:t>
            </a:r>
            <a:r>
              <a:rPr lang="en-US" altLang="ko-KR" b="1" dirty="0" smtClean="0"/>
              <a:t>iewport1.html</a:t>
            </a:r>
          </a:p>
        </p:txBody>
      </p:sp>
    </p:spTree>
    <p:extLst>
      <p:ext uri="{BB962C8B-B14F-4D97-AF65-F5344CB8AC3E}">
        <p14:creationId xmlns:p14="http://schemas.microsoft.com/office/powerpoint/2010/main" val="176736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Medai</a:t>
            </a:r>
            <a:r>
              <a:rPr lang="en-US" altLang="ko-KR" sz="2800" dirty="0" smtClean="0"/>
              <a:t> Query)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미디어 쿼리</a:t>
            </a:r>
            <a:endParaRPr lang="en-US" altLang="ko-KR" sz="20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접속하는 장치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미디어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따라 </a:t>
            </a:r>
            <a:r>
              <a:rPr lang="ko-KR" altLang="en-US" b="1" dirty="0" smtClean="0"/>
              <a:t>특정한 </a:t>
            </a:r>
            <a:r>
              <a:rPr lang="en-US" altLang="ko-KR" b="1" dirty="0" smtClean="0"/>
              <a:t>CSS </a:t>
            </a:r>
            <a:r>
              <a:rPr lang="ko-KR" altLang="en-US" b="1" dirty="0" smtClean="0"/>
              <a:t>스타일을 사용</a:t>
            </a:r>
            <a:r>
              <a:rPr lang="ko-KR" altLang="en-US" dirty="0" smtClean="0"/>
              <a:t>하도록 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반응형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웹디자인에서</a:t>
            </a:r>
            <a:r>
              <a:rPr lang="ko-KR" altLang="en-US" dirty="0" smtClean="0"/>
              <a:t> 가장 많이 사용하는 방식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(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가변그리드</a:t>
            </a:r>
            <a:r>
              <a:rPr lang="ko-KR" altLang="en-US" dirty="0" smtClean="0"/>
              <a:t> 레이아웃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플렉스박스</a:t>
            </a:r>
            <a:r>
              <a:rPr lang="ko-KR" altLang="en-US" dirty="0" smtClean="0"/>
              <a:t> 레이아웃 방식 등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704528" y="2924944"/>
            <a:ext cx="89289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 미디어 쿼리 구문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ko-KR" altLang="en-US" sz="1600" dirty="0" smtClean="0"/>
              <a:t>예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미디어 유형이 </a:t>
            </a:r>
            <a:r>
              <a:rPr lang="en-US" altLang="ko-KR" sz="1600" dirty="0" smtClean="0"/>
              <a:t>‘screen’</a:t>
            </a:r>
            <a:r>
              <a:rPr lang="ko-KR" altLang="en-US" sz="1600" dirty="0" smtClean="0"/>
              <a:t>이면서 최소 너비가 </a:t>
            </a:r>
            <a:r>
              <a:rPr lang="en-US" altLang="ko-KR" sz="1600" dirty="0" smtClean="0"/>
              <a:t>‘600px’</a:t>
            </a:r>
            <a:r>
              <a:rPr lang="ko-KR" altLang="en-US" sz="1600" dirty="0" smtClean="0"/>
              <a:t>이고 최대 너비가 </a:t>
            </a:r>
            <a:r>
              <a:rPr lang="en-US" altLang="ko-KR" sz="1600" dirty="0" smtClean="0"/>
              <a:t>‘1400px’ </a:t>
            </a:r>
            <a:r>
              <a:rPr lang="ko-KR" altLang="en-US" sz="1600" dirty="0" smtClean="0"/>
              <a:t>정의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en-US" altLang="ko-KR" b="1" dirty="0" smtClean="0"/>
              <a:t>&lt;style</a:t>
            </a:r>
            <a:r>
              <a:rPr lang="en-US" altLang="ko-KR" b="1" dirty="0"/>
              <a:t>&gt;</a:t>
            </a:r>
          </a:p>
          <a:p>
            <a:r>
              <a:rPr lang="en-US" altLang="ko-KR" dirty="0" smtClean="0"/>
              <a:t>           </a:t>
            </a:r>
            <a:r>
              <a:rPr lang="en-US" altLang="ko-KR" b="1" dirty="0" smtClean="0">
                <a:solidFill>
                  <a:srgbClr val="0070C0"/>
                </a:solidFill>
              </a:rPr>
              <a:t>@media screen and (</a:t>
            </a:r>
            <a:r>
              <a:rPr lang="en-US" altLang="ko-KR" b="1" dirty="0" smtClean="0">
                <a:solidFill>
                  <a:srgbClr val="C00000"/>
                </a:solidFill>
              </a:rPr>
              <a:t>min-width</a:t>
            </a:r>
            <a:r>
              <a:rPr lang="en-US" altLang="ko-KR" b="1" dirty="0" smtClean="0">
                <a:solidFill>
                  <a:srgbClr val="0070C0"/>
                </a:solidFill>
              </a:rPr>
              <a:t>: 768px) and (</a:t>
            </a:r>
            <a:r>
              <a:rPr lang="en-US" altLang="ko-KR" b="1" dirty="0" smtClean="0">
                <a:solidFill>
                  <a:srgbClr val="C00000"/>
                </a:solidFill>
              </a:rPr>
              <a:t>max-width</a:t>
            </a:r>
            <a:r>
              <a:rPr lang="en-US" altLang="ko-KR" b="1" dirty="0" smtClean="0">
                <a:solidFill>
                  <a:srgbClr val="0070C0"/>
                </a:solidFill>
              </a:rPr>
              <a:t>: 1400px)</a:t>
            </a:r>
            <a:r>
              <a:rPr lang="en-US" altLang="ko-KR" b="1" dirty="0" smtClean="0"/>
              <a:t>{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            ….</a:t>
            </a:r>
          </a:p>
          <a:p>
            <a:r>
              <a:rPr lang="en-US" altLang="ko-KR" b="1" dirty="0" smtClean="0"/>
              <a:t>            }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    &lt;/style&gt;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387470" y="3735842"/>
            <a:ext cx="6408712" cy="648072"/>
          </a:xfrm>
          <a:prstGeom prst="round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@ media </a:t>
            </a:r>
            <a:r>
              <a:rPr lang="ko-KR" altLang="en-US" dirty="0" smtClean="0"/>
              <a:t>미디어 유형 </a:t>
            </a:r>
            <a:r>
              <a:rPr lang="en-US" altLang="ko-KR" dirty="0" smtClean="0"/>
              <a:t>[and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] * [and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76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0552" y="1175548"/>
            <a:ext cx="532859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미디어 유형의 종류</a:t>
            </a:r>
            <a:endParaRPr lang="en-US" altLang="ko-KR" sz="16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972027"/>
              </p:ext>
            </p:extLst>
          </p:nvPr>
        </p:nvGraphicFramePr>
        <p:xfrm>
          <a:off x="1208584" y="1844824"/>
          <a:ext cx="6984776" cy="1753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3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0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4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종류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all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모든 미디어 유형에서 사용할 </a:t>
                      </a:r>
                      <a:r>
                        <a:rPr lang="en-US" altLang="ko-KR" sz="1600" baseline="0" dirty="0" smtClean="0"/>
                        <a:t>CSS</a:t>
                      </a:r>
                      <a:r>
                        <a:rPr lang="ko-KR" altLang="en-US" sz="1600" baseline="0" dirty="0" smtClean="0"/>
                        <a:t>를 정의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</a:t>
                      </a:r>
                      <a:r>
                        <a:rPr lang="en-US" altLang="ko-KR" sz="1800" dirty="0" err="1" smtClean="0"/>
                        <a:t>tv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음성과 영상이 동시에 </a:t>
                      </a:r>
                      <a:r>
                        <a:rPr lang="ko-KR" altLang="en-US" sz="1600" baseline="0" dirty="0" err="1" smtClean="0"/>
                        <a:t>출려되는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smtClean="0"/>
                        <a:t>TV</a:t>
                      </a:r>
                      <a:r>
                        <a:rPr lang="ko-KR" altLang="en-US" sz="1600" baseline="0" dirty="0" smtClean="0"/>
                        <a:t>에서 사용할 </a:t>
                      </a:r>
                      <a:r>
                        <a:rPr lang="en-US" altLang="ko-KR" sz="1600" baseline="0" dirty="0" smtClean="0"/>
                        <a:t>CSS</a:t>
                      </a:r>
                      <a:r>
                        <a:rPr lang="ko-KR" altLang="en-US" sz="1600" baseline="0" dirty="0" smtClean="0"/>
                        <a:t>를 정의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screen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컴퓨터 및 스마트 장치의 스크린에서 사용할 </a:t>
                      </a:r>
                      <a:r>
                        <a:rPr lang="en-US" altLang="ko-KR" sz="1600" baseline="0" dirty="0" smtClean="0"/>
                        <a:t>CSS</a:t>
                      </a:r>
                      <a:r>
                        <a:rPr lang="ko-KR" altLang="en-US" sz="1600" baseline="0" dirty="0" smtClean="0"/>
                        <a:t>를 정의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92560" y="3827656"/>
            <a:ext cx="77768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미디어 쿼리 조건</a:t>
            </a:r>
            <a:endParaRPr lang="en-US" altLang="ko-KR" b="1" dirty="0" smtClean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862659"/>
              </p:ext>
            </p:extLst>
          </p:nvPr>
        </p:nvGraphicFramePr>
        <p:xfrm>
          <a:off x="1288976" y="4365104"/>
          <a:ext cx="6840760" cy="1753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4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웹페이지의</a:t>
                      </a:r>
                      <a:r>
                        <a:rPr lang="ko-KR" altLang="en-US" sz="1600" dirty="0" smtClean="0"/>
                        <a:t> 가로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세로 값 설정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 width, height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웹 페이지의 가로 너비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세로 높이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 min-width, min-height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최소 너비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최소 높이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 max-width, max-height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최대 너비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최대 높이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2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92560" y="1269105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mtClean="0"/>
              <a:t>미디어 쿼리 사용하기</a:t>
            </a:r>
            <a:endParaRPr lang="en-US" altLang="ko-KR" sz="2000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2"/>
          <a:stretch/>
        </p:blipFill>
        <p:spPr>
          <a:xfrm>
            <a:off x="416495" y="2155313"/>
            <a:ext cx="1672377" cy="31900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76"/>
          <a:stretch/>
        </p:blipFill>
        <p:spPr>
          <a:xfrm>
            <a:off x="2218366" y="2153491"/>
            <a:ext cx="3238690" cy="31918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1"/>
          <a:stretch/>
        </p:blipFill>
        <p:spPr>
          <a:xfrm>
            <a:off x="5602439" y="2153491"/>
            <a:ext cx="4175097" cy="32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9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44" y="1700808"/>
            <a:ext cx="4991533" cy="41989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393159" y="2060848"/>
            <a:ext cx="24602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mediaquery1.html</a:t>
            </a:r>
          </a:p>
        </p:txBody>
      </p:sp>
    </p:spTree>
    <p:extLst>
      <p:ext uri="{BB962C8B-B14F-4D97-AF65-F5344CB8AC3E}">
        <p14:creationId xmlns:p14="http://schemas.microsoft.com/office/powerpoint/2010/main" val="279263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92560" y="1269105"/>
            <a:ext cx="6624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예제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가로 크기가 </a:t>
            </a:r>
            <a:r>
              <a:rPr lang="en-US" altLang="ko-KR" sz="2000" b="1" dirty="0" smtClean="0"/>
              <a:t>800px</a:t>
            </a:r>
            <a:r>
              <a:rPr lang="ko-KR" altLang="en-US" sz="2000" b="1" dirty="0" smtClean="0"/>
              <a:t> 이상이면 숨기</a:t>
            </a:r>
            <a:r>
              <a:rPr lang="ko-KR" altLang="en-US" sz="2000" b="1" dirty="0"/>
              <a:t>기</a:t>
            </a:r>
            <a:endParaRPr lang="en-US" altLang="ko-KR" sz="20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2132856"/>
            <a:ext cx="5740066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7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92560" y="1269105"/>
            <a:ext cx="6624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예제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가로 크기가 </a:t>
            </a:r>
            <a:r>
              <a:rPr lang="en-US" altLang="ko-KR" sz="2000" b="1" dirty="0" smtClean="0"/>
              <a:t>800px</a:t>
            </a:r>
            <a:r>
              <a:rPr lang="ko-KR" altLang="en-US" sz="2000" b="1" dirty="0" smtClean="0"/>
              <a:t> 이상이면 숨기</a:t>
            </a:r>
            <a:r>
              <a:rPr lang="ko-KR" altLang="en-US" sz="2000" b="1" dirty="0"/>
              <a:t>기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765" y="2039472"/>
            <a:ext cx="4291380" cy="36295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745088" y="2636912"/>
            <a:ext cx="1332148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mq1.html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37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목 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779566" y="1628800"/>
            <a:ext cx="5261665" cy="7920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    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반응형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웹 디자인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424608" y="1340768"/>
            <a:ext cx="792088" cy="6480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779567" y="2780928"/>
            <a:ext cx="5261665" cy="7920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    </a:t>
            </a:r>
            <a:r>
              <a:rPr lang="en-US" altLang="ko-KR" sz="2000" b="1" dirty="0">
                <a:solidFill>
                  <a:schemeClr val="tx1"/>
                </a:solidFill>
              </a:rPr>
              <a:t> 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미디어 쿼리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424608" y="2492896"/>
            <a:ext cx="792088" cy="6480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779567" y="3933056"/>
            <a:ext cx="5261665" cy="7920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     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My Profile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페이지 만들기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424608" y="3645024"/>
            <a:ext cx="792088" cy="6480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85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76" y="2060848"/>
            <a:ext cx="2141406" cy="38865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402" y="1988840"/>
            <a:ext cx="3762998" cy="43204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92560" y="1269105"/>
            <a:ext cx="6624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화면 너비에 따라 배경 이미지 바꾸기</a:t>
            </a:r>
            <a:endParaRPr lang="en-US" altLang="ko-KR" sz="2000" b="1" dirty="0" smtClean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856656" y="2852936"/>
            <a:ext cx="1296143" cy="43204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768px </a:t>
            </a:r>
            <a:r>
              <a:rPr lang="ko-KR" altLang="en-US" sz="1600" dirty="0" smtClean="0"/>
              <a:t>미만</a:t>
            </a:r>
            <a:endParaRPr lang="ko-KR" altLang="en-US" sz="1600" dirty="0"/>
          </a:p>
        </p:txBody>
      </p:sp>
      <p:cxnSp>
        <p:nvCxnSpPr>
          <p:cNvPr id="7" name="직선 화살표 연결선 6"/>
          <p:cNvCxnSpPr>
            <a:stCxn id="3" idx="3"/>
          </p:cNvCxnSpPr>
          <p:nvPr/>
        </p:nvCxnSpPr>
        <p:spPr>
          <a:xfrm>
            <a:off x="3152799" y="3068960"/>
            <a:ext cx="28803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3" idx="1"/>
          </p:cNvCxnSpPr>
          <p:nvPr/>
        </p:nvCxnSpPr>
        <p:spPr>
          <a:xfrm flipH="1">
            <a:off x="1370076" y="3068960"/>
            <a:ext cx="4865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5817096" y="2442609"/>
            <a:ext cx="1440159" cy="43204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768px </a:t>
            </a:r>
            <a:r>
              <a:rPr lang="ko-KR" altLang="en-US" sz="1600" dirty="0" smtClean="0"/>
              <a:t>이상</a:t>
            </a:r>
            <a:endParaRPr lang="ko-KR" altLang="en-US" sz="1600" dirty="0"/>
          </a:p>
        </p:txBody>
      </p:sp>
      <p:cxnSp>
        <p:nvCxnSpPr>
          <p:cNvPr id="13" name="직선 화살표 연결선 12"/>
          <p:cNvCxnSpPr>
            <a:stCxn id="12" idx="3"/>
          </p:cNvCxnSpPr>
          <p:nvPr/>
        </p:nvCxnSpPr>
        <p:spPr>
          <a:xfrm>
            <a:off x="7257255" y="2658633"/>
            <a:ext cx="129614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4790403" y="2658633"/>
            <a:ext cx="102669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40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612" y="1988840"/>
            <a:ext cx="4984156" cy="33806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40832" y="2708993"/>
            <a:ext cx="1642744" cy="43204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1024px </a:t>
            </a:r>
            <a:r>
              <a:rPr lang="ko-KR" altLang="en-US" dirty="0" smtClean="0"/>
              <a:t>이상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7" idx="3"/>
          </p:cNvCxnSpPr>
          <p:nvPr/>
        </p:nvCxnSpPr>
        <p:spPr>
          <a:xfrm>
            <a:off x="5083576" y="2925017"/>
            <a:ext cx="172819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1827612" y="2925017"/>
            <a:ext cx="161322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2945831" y="4293242"/>
            <a:ext cx="222319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78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224935"/>
            <a:ext cx="6210838" cy="53954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329264" y="2708920"/>
            <a:ext cx="1332148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mq2.html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77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056" y="3506742"/>
            <a:ext cx="2742753" cy="31683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4118810"/>
            <a:ext cx="3232735" cy="19442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992560" y="1196752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화면 회전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dirty="0" err="1" smtClean="0"/>
              <a:t>스마트폰이나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태블릿에서</a:t>
            </a:r>
            <a:r>
              <a:rPr lang="ko-KR" altLang="en-US" dirty="0" smtClean="0"/>
              <a:t> 기기를 가로나 세로로 돌려보는지 확인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6221"/>
              </p:ext>
            </p:extLst>
          </p:nvPr>
        </p:nvGraphicFramePr>
        <p:xfrm>
          <a:off x="1496616" y="2261184"/>
          <a:ext cx="5112568" cy="11678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속성</a:t>
                      </a:r>
                      <a:endParaRPr lang="ko-KR" altLang="en-US" sz="18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설명</a:t>
                      </a:r>
                      <a:endParaRPr lang="ko-KR" altLang="en-US" sz="18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2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</a:t>
                      </a:r>
                      <a:r>
                        <a:rPr lang="en-US" altLang="ko-KR" sz="1800" dirty="0" err="1" smtClean="0"/>
                        <a:t>orientation:portrait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단말기의 세로 방향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2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</a:t>
                      </a:r>
                      <a:r>
                        <a:rPr lang="en-US" altLang="ko-KR" sz="1800" dirty="0" err="1" smtClean="0"/>
                        <a:t>orientation:landscape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단말기의 가로 방향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124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31166" y="1412776"/>
            <a:ext cx="39658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화면 </a:t>
            </a:r>
            <a:r>
              <a:rPr lang="ko-KR" altLang="en-US" sz="2000" b="1" dirty="0" smtClean="0"/>
              <a:t>회전에 따라 배경색 바꾸기</a:t>
            </a:r>
            <a:endParaRPr lang="en-US" altLang="ko-KR" sz="2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2873860"/>
            <a:ext cx="2720576" cy="7849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2104701"/>
            <a:ext cx="5028825" cy="34845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13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 smtClean="0"/>
              <a:t>1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9" y="1175548"/>
            <a:ext cx="51125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반응형</a:t>
            </a:r>
            <a:r>
              <a:rPr lang="ko-KR" altLang="en-US" sz="2000" b="1" dirty="0" smtClean="0"/>
              <a:t> 웹 </a:t>
            </a:r>
            <a:r>
              <a:rPr lang="en-US" altLang="ko-KR" sz="2000" b="1" dirty="0" smtClean="0"/>
              <a:t>– HTML5 </a:t>
            </a:r>
            <a:r>
              <a:rPr lang="ko-KR" altLang="en-US" sz="2000" b="1" dirty="0" smtClean="0"/>
              <a:t>기준 레이아웃</a:t>
            </a:r>
            <a:endParaRPr lang="en-US" altLang="ko-KR" sz="20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60512" y="5034662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스마트폰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2865080" y="5301208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태블릿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6882513" y="5826750"/>
            <a:ext cx="934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PC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41" y="2060530"/>
            <a:ext cx="1636033" cy="29021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36" y="2060530"/>
            <a:ext cx="2832180" cy="31434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423" y="2060530"/>
            <a:ext cx="4560113" cy="36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9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0552" y="1218818"/>
            <a:ext cx="51125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반응형</a:t>
            </a:r>
            <a:r>
              <a:rPr lang="ko-KR" altLang="en-US" sz="2000" b="1" dirty="0" smtClean="0"/>
              <a:t> 웹 </a:t>
            </a:r>
            <a:r>
              <a:rPr lang="en-US" altLang="ko-KR" sz="2000" b="1" dirty="0" smtClean="0"/>
              <a:t>– HTML5 </a:t>
            </a:r>
            <a:r>
              <a:rPr lang="ko-KR" altLang="en-US" sz="2000" b="1" dirty="0" smtClean="0"/>
              <a:t>기준 레이아웃</a:t>
            </a:r>
            <a:endParaRPr lang="en-US" altLang="ko-KR" sz="2000" b="1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889186"/>
            <a:ext cx="3866492" cy="41088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457056" y="2132856"/>
            <a:ext cx="2448272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m</a:t>
            </a:r>
            <a:r>
              <a:rPr lang="en-US" altLang="ko-KR" dirty="0" smtClean="0">
                <a:solidFill>
                  <a:srgbClr val="C00000"/>
                </a:solidFill>
              </a:rPr>
              <a:t>q-layout.html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94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08" y="1425461"/>
            <a:ext cx="8009315" cy="44657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901642" y="1268760"/>
            <a:ext cx="1332148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m</a:t>
            </a:r>
            <a:r>
              <a:rPr lang="en-US" altLang="ko-KR" dirty="0" smtClean="0">
                <a:solidFill>
                  <a:srgbClr val="C00000"/>
                </a:solidFill>
              </a:rPr>
              <a:t>q.css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85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911960" y="1343535"/>
            <a:ext cx="1512168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태블릿</a:t>
            </a:r>
            <a:r>
              <a:rPr lang="ko-KR" altLang="en-US" sz="1600" dirty="0" smtClean="0"/>
              <a:t> 시안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68" y="1988840"/>
            <a:ext cx="4404742" cy="38865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40632" y="1343535"/>
            <a:ext cx="1512168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err="1" smtClean="0"/>
              <a:t>스마트폰</a:t>
            </a:r>
            <a:r>
              <a:rPr lang="ko-KR" altLang="en-US" sz="1600" dirty="0" smtClean="0"/>
              <a:t> 시안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194" y="1844824"/>
            <a:ext cx="1567044" cy="478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8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16896" y="1412776"/>
            <a:ext cx="129614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PC </a:t>
            </a:r>
            <a:r>
              <a:rPr lang="ko-KR" altLang="en-US" dirty="0" smtClean="0"/>
              <a:t>시</a:t>
            </a:r>
            <a:r>
              <a:rPr lang="ko-KR" altLang="en-US" dirty="0"/>
              <a:t>안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2092678"/>
            <a:ext cx="9631324" cy="156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3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모바일</a:t>
            </a:r>
            <a:r>
              <a:rPr lang="ko-KR" altLang="en-US" sz="2800" dirty="0" smtClean="0"/>
              <a:t> 기기와 웹 디자인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264968"/>
            <a:ext cx="8928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  </a:t>
            </a:r>
            <a:r>
              <a:rPr lang="ko-KR" altLang="en-US" sz="2000" b="1" dirty="0" err="1" smtClean="0"/>
              <a:t>반응형</a:t>
            </a:r>
            <a:r>
              <a:rPr lang="ko-KR" altLang="en-US" sz="2000" b="1" dirty="0" smtClean="0"/>
              <a:t> 웹 디자인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(Responsive Web Design)</a:t>
            </a:r>
            <a:r>
              <a:rPr lang="ko-KR" altLang="en-US" sz="2000" b="1" dirty="0" smtClean="0"/>
              <a:t> </a:t>
            </a:r>
            <a:endParaRPr lang="en-US" altLang="ko-KR" sz="20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웹 사이트의 내용을 그대로 유지하면서 다양한 화면 크기에 맞게 웹사이트를 표시하는 방법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화면 크기에 반응해 화면 요소들을 자동으로 바꾸어 사이트를 구현하는 것</a:t>
            </a:r>
            <a:endParaRPr lang="en-US" altLang="ko-KR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04528" y="2726332"/>
            <a:ext cx="66967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  </a:t>
            </a:r>
            <a:r>
              <a:rPr lang="ko-KR" altLang="en-US" sz="2000" b="1" dirty="0" err="1" smtClean="0"/>
              <a:t>반응형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웹디자인의</a:t>
            </a:r>
            <a:r>
              <a:rPr lang="ko-KR" altLang="en-US" sz="2000" b="1" dirty="0" smtClean="0"/>
              <a:t> 장단점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b="1" dirty="0" smtClean="0"/>
              <a:t>장점</a:t>
            </a:r>
            <a:endParaRPr lang="en-US" altLang="ko-KR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모든 스마트 기기에서 접속 가능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가로 모드에 맞춘 레이아웃 변경 가능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사이트 유지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 용이</a:t>
            </a:r>
            <a:endParaRPr lang="en-US" altLang="ko-K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04528" y="4547736"/>
            <a:ext cx="8928992" cy="91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   </a:t>
            </a:r>
            <a:r>
              <a:rPr lang="ko-KR" altLang="en-US" b="1" dirty="0" smtClean="0"/>
              <a:t>단점</a:t>
            </a:r>
            <a:endParaRPr lang="en-US" altLang="ko-KR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반응형</a:t>
            </a:r>
            <a:r>
              <a:rPr lang="ko-KR" altLang="en-US" dirty="0" smtClean="0"/>
              <a:t> 웹 기술이 최신 웹 표준인 </a:t>
            </a:r>
            <a:r>
              <a:rPr lang="en-US" altLang="ko-KR" dirty="0" smtClean="0"/>
              <a:t>CSS3</a:t>
            </a:r>
            <a:r>
              <a:rPr lang="ko-KR" altLang="en-US" dirty="0" smtClean="0"/>
              <a:t>의 일</a:t>
            </a:r>
            <a:r>
              <a:rPr lang="ko-KR" altLang="en-US" dirty="0"/>
              <a:t>부</a:t>
            </a:r>
            <a:r>
              <a:rPr lang="en-US" altLang="ko-KR" dirty="0" smtClean="0"/>
              <a:t> -&gt; </a:t>
            </a:r>
            <a:r>
              <a:rPr lang="ko-KR" altLang="en-US" dirty="0" smtClean="0"/>
              <a:t>최신 브라우저만 지원된다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721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64568" y="1484784"/>
            <a:ext cx="2880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레이아웃 구상하기</a:t>
            </a:r>
            <a:endParaRPr lang="en-US" altLang="ko-KR" sz="2000" b="1" dirty="0" smtClean="0"/>
          </a:p>
        </p:txBody>
      </p:sp>
      <p:sp>
        <p:nvSpPr>
          <p:cNvPr id="7" name="직사각형 6"/>
          <p:cNvSpPr/>
          <p:nvPr/>
        </p:nvSpPr>
        <p:spPr>
          <a:xfrm rot="5400000">
            <a:off x="1526703" y="3180439"/>
            <a:ext cx="2160240" cy="1500334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 rot="5400000">
            <a:off x="2080989" y="2798623"/>
            <a:ext cx="1051668" cy="13563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ko-KR" altLang="en-US" sz="1600" dirty="0" smtClean="0"/>
              <a:t>그림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 rot="5400000">
            <a:off x="2174775" y="3828513"/>
            <a:ext cx="864096" cy="13563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ko-KR" altLang="en-US" sz="1600" dirty="0" smtClean="0"/>
              <a:t>텍스</a:t>
            </a:r>
            <a:r>
              <a:rPr lang="ko-KR" altLang="en-US" sz="1600" dirty="0"/>
              <a:t>트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071010" y="3059668"/>
            <a:ext cx="2762310" cy="115212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sp>
        <p:nvSpPr>
          <p:cNvPr id="15" name="직사각형 14"/>
          <p:cNvSpPr/>
          <p:nvPr/>
        </p:nvSpPr>
        <p:spPr>
          <a:xfrm>
            <a:off x="5171472" y="3131675"/>
            <a:ext cx="1440160" cy="10081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그림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6601315" y="3131675"/>
            <a:ext cx="1159997" cy="1008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텍스</a:t>
            </a:r>
            <a:r>
              <a:rPr lang="ko-KR" altLang="en-US" sz="1600" dirty="0"/>
              <a:t>트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071010" y="4427820"/>
            <a:ext cx="276231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02767" y="227687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300px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33120" y="449982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550px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56656" y="2702578"/>
            <a:ext cx="1500334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728864" y="2780955"/>
            <a:ext cx="0" cy="2229771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5400000">
            <a:off x="3517486" y="381795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500px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 rot="5400000">
            <a:off x="8044698" y="3451065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300px</a:t>
            </a:r>
            <a:endParaRPr lang="ko-KR" altLang="en-US" dirty="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8157120" y="3059668"/>
            <a:ext cx="0" cy="1152128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1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571676"/>
            <a:ext cx="7022428" cy="3945556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97216" y="1893407"/>
            <a:ext cx="1800200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cards.html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9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60" y="1556792"/>
            <a:ext cx="5493656" cy="41044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225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278777"/>
            <a:ext cx="6023054" cy="47587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113240" y="1538610"/>
            <a:ext cx="1584176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word.css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26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848544" y="1245050"/>
            <a:ext cx="6264696" cy="455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rgbClr val="C00000"/>
                </a:solidFill>
              </a:rPr>
              <a:t>그리</a:t>
            </a:r>
            <a:r>
              <a:rPr lang="ko-KR" altLang="en-US" sz="2000" b="1" dirty="0" err="1">
                <a:solidFill>
                  <a:srgbClr val="C00000"/>
                </a:solidFill>
              </a:rPr>
              <a:t>드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레이아웃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(Grid Layout)</a:t>
            </a:r>
            <a:endParaRPr lang="en-US" altLang="ko-KR" sz="2000" b="1" dirty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36576" y="1691223"/>
            <a:ext cx="806489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 smtClean="0"/>
              <a:t>반응형</a:t>
            </a:r>
            <a:r>
              <a:rPr lang="ko-KR" altLang="en-US" sz="1600" dirty="0" smtClean="0"/>
              <a:t> 웹 디자인에서 웹 문서 요소를 배치하는 기준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웹 사이트 화면을 여러 개의 칼럼</a:t>
            </a:r>
            <a:r>
              <a:rPr lang="en-US" altLang="ko-KR" sz="1600" dirty="0" smtClean="0"/>
              <a:t>(column)</a:t>
            </a:r>
            <a:r>
              <a:rPr lang="ko-KR" altLang="en-US" sz="1600" dirty="0" smtClean="0"/>
              <a:t>으로 나눈 후 웹 요소를 배치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화면을 규칙적으로 배열하므로 레이아웃을 일관성 있게 유지</a:t>
            </a:r>
            <a:endParaRPr lang="ko-KR" altLang="en-US" sz="16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0512" y="5061975"/>
            <a:ext cx="1368152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4953000" y="3068960"/>
            <a:ext cx="0" cy="3240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000672" y="5061975"/>
            <a:ext cx="1368152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440832" y="5061975"/>
            <a:ext cx="1368152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385048" y="5517232"/>
            <a:ext cx="1656184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424608" y="5506100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288704" y="5506100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152800" y="5506100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016896" y="5506100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16496" y="2985820"/>
            <a:ext cx="45365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▶ </a:t>
            </a:r>
            <a:r>
              <a:rPr lang="ko-KR" altLang="en-US" dirty="0" err="1" smtClean="0"/>
              <a:t>플렉스</a:t>
            </a:r>
            <a:r>
              <a:rPr lang="ko-KR" altLang="en-US" dirty="0" smtClean="0"/>
              <a:t> 박스 레이아웃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수평이나 수직 방향 중 하나를 주축으로 정하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고 박스를 배치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여유 공간이 생길 경우 너비나 높이를 적절하게 늘리거나 줄일 수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있음</a:t>
            </a:r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5169024" y="2985820"/>
            <a:ext cx="453650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▶ </a:t>
            </a:r>
            <a:r>
              <a:rPr lang="en-US" altLang="ko-KR" dirty="0" smtClean="0"/>
              <a:t>CSS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특정한 축이 없이 수평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수직 방향 어디로든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ko-KR" altLang="en-US" sz="1600" dirty="0" smtClean="0"/>
              <a:t>배치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 </a:t>
            </a:r>
            <a:r>
              <a:rPr lang="ko-KR" altLang="en-US" sz="1600" dirty="0"/>
              <a:t> </a:t>
            </a:r>
            <a:r>
              <a:rPr lang="ko-KR" altLang="en-US" sz="1600" dirty="0" err="1" smtClean="0"/>
              <a:t>레고</a:t>
            </a:r>
            <a:r>
              <a:rPr lang="ko-KR" altLang="en-US" sz="1600" dirty="0" smtClean="0"/>
              <a:t> 블록을 조립하듯이 요소를 배치</a:t>
            </a:r>
            <a:endParaRPr lang="ko-KR" altLang="en-US" sz="16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385048" y="5061975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6249144" y="5061975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7113240" y="5061975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977336" y="5061974"/>
            <a:ext cx="1512168" cy="80416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113240" y="5517232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560512" y="5506100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88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3" y="1245051"/>
            <a:ext cx="3672408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rgbClr val="C00000"/>
                </a:solidFill>
              </a:rPr>
              <a:t>플렉스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박스 레이아웃</a:t>
            </a:r>
            <a:endParaRPr lang="en-US" altLang="ko-KR" sz="20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3221" y="1730132"/>
            <a:ext cx="7493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배치할 요소를 감싸는 부모 요소를 만든다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컨테이너</a:t>
            </a:r>
            <a:r>
              <a:rPr lang="en-US" altLang="ko-KR" dirty="0" smtClean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d</a:t>
            </a:r>
            <a:r>
              <a:rPr lang="en-US" altLang="ko-KR" dirty="0" smtClean="0"/>
              <a:t>isplay </a:t>
            </a:r>
            <a:r>
              <a:rPr lang="ko-KR" altLang="en-US" dirty="0" smtClean="0"/>
              <a:t>속성을 이용한다</a:t>
            </a:r>
            <a:r>
              <a:rPr lang="en-US" altLang="ko-KR" dirty="0" smtClean="0"/>
              <a:t>. (display: flex)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8" y="2924944"/>
            <a:ext cx="4464496" cy="28401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453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3" y="1245051"/>
            <a:ext cx="3672408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rgbClr val="C00000"/>
                </a:solidFill>
              </a:rPr>
              <a:t>플렉스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박스 레이아웃</a:t>
            </a:r>
            <a:endParaRPr lang="en-US" altLang="ko-KR" sz="2000" b="1" dirty="0">
              <a:solidFill>
                <a:srgbClr val="C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31" y="2636912"/>
            <a:ext cx="3269264" cy="11430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016" y="2060848"/>
            <a:ext cx="3168352" cy="36454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270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2" y="1245051"/>
            <a:ext cx="7426454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/>
              <a:t>flex-direction : </a:t>
            </a:r>
            <a:r>
              <a:rPr lang="ko-KR" altLang="en-US" sz="2000" b="1" dirty="0" smtClean="0"/>
              <a:t>가로</a:t>
            </a:r>
            <a:r>
              <a:rPr lang="en-US" altLang="ko-KR" sz="2000" b="1" dirty="0" smtClean="0"/>
              <a:t>(row), </a:t>
            </a:r>
            <a:r>
              <a:rPr lang="ko-KR" altLang="en-US" sz="2000" b="1" dirty="0" smtClean="0"/>
              <a:t>세로</a:t>
            </a:r>
            <a:r>
              <a:rPr lang="en-US" altLang="ko-KR" sz="2000" b="1" dirty="0" smtClean="0"/>
              <a:t>(column)</a:t>
            </a:r>
            <a:r>
              <a:rPr lang="ko-KR" altLang="en-US" sz="2000" b="1" dirty="0" smtClean="0"/>
              <a:t> 방향 배치</a:t>
            </a:r>
            <a:endParaRPr lang="en-US" altLang="ko-KR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846676"/>
            <a:ext cx="7872143" cy="8839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243" y="3011424"/>
            <a:ext cx="5298278" cy="32954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83" y="3501008"/>
            <a:ext cx="3196702" cy="18374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707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2" y="1245051"/>
            <a:ext cx="7426454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/>
              <a:t>flex-wrap : </a:t>
            </a:r>
            <a:r>
              <a:rPr lang="ko-KR" altLang="en-US" sz="2000" b="1" dirty="0" smtClean="0"/>
              <a:t>컨테이너의 범위에 따라 배치</a:t>
            </a:r>
            <a:endParaRPr lang="en-US" altLang="ko-KR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972480"/>
            <a:ext cx="3460080" cy="20161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928" y="1988840"/>
            <a:ext cx="5428502" cy="34518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020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2" y="1245051"/>
            <a:ext cx="7426454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/>
              <a:t>justify-content : </a:t>
            </a:r>
            <a:r>
              <a:rPr lang="ko-KR" altLang="en-US" sz="2000" b="1" dirty="0" smtClean="0"/>
              <a:t>주축의 정렬 방법을 지정</a:t>
            </a:r>
            <a:endParaRPr lang="en-US" altLang="ko-KR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1844824"/>
            <a:ext cx="8616276" cy="8308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32" y="2675653"/>
            <a:ext cx="6730544" cy="40014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169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 디자인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8543" y="1175548"/>
            <a:ext cx="3384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국립 현대 미술관</a:t>
            </a:r>
            <a:endParaRPr lang="en-US" altLang="ko-KR" sz="20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13" y="1844824"/>
            <a:ext cx="7018511" cy="41044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872880" y="6093296"/>
            <a:ext cx="127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PC </a:t>
            </a:r>
            <a:r>
              <a:rPr lang="ko-KR" altLang="en-US" dirty="0" smtClean="0"/>
              <a:t>기준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47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2" y="1245051"/>
            <a:ext cx="7426454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/>
              <a:t>a</a:t>
            </a:r>
            <a:r>
              <a:rPr lang="en-US" altLang="ko-KR" sz="2000" b="1" dirty="0" smtClean="0"/>
              <a:t>lign-items : </a:t>
            </a:r>
            <a:r>
              <a:rPr lang="ko-KR" altLang="en-US" sz="2000" b="1" dirty="0" smtClean="0"/>
              <a:t>교</a:t>
            </a:r>
            <a:r>
              <a:rPr lang="ko-KR" altLang="en-US" sz="2000" b="1" dirty="0"/>
              <a:t>차</a:t>
            </a:r>
            <a:r>
              <a:rPr lang="ko-KR" altLang="en-US" sz="2000" b="1" dirty="0" smtClean="0"/>
              <a:t>축의 정렬 방법을 지정</a:t>
            </a:r>
            <a:endParaRPr lang="en-US" altLang="ko-KR" sz="20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6" y="2204864"/>
            <a:ext cx="3478916" cy="1810588"/>
          </a:xfrm>
          <a:prstGeom prst="rect">
            <a:avLst/>
          </a:prstGeom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148" y="2254984"/>
            <a:ext cx="4886403" cy="36942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03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3" y="1245051"/>
            <a:ext cx="3672408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rgbClr val="C00000"/>
                </a:solidFill>
              </a:rPr>
              <a:t>플렉스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박스 레이아웃</a:t>
            </a:r>
            <a:endParaRPr lang="en-US" altLang="ko-KR" sz="2000" b="1" dirty="0">
              <a:solidFill>
                <a:srgbClr val="C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2060848"/>
            <a:ext cx="676244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5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778714"/>
            <a:ext cx="2951610" cy="44644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911960" y="1343535"/>
            <a:ext cx="1512168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태블릿</a:t>
            </a:r>
            <a:r>
              <a:rPr lang="ko-KR" altLang="en-US" sz="1600" dirty="0" smtClean="0"/>
              <a:t> 시안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640632" y="1343535"/>
            <a:ext cx="1512168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err="1" smtClean="0"/>
              <a:t>스마트폰</a:t>
            </a:r>
            <a:r>
              <a:rPr lang="ko-KR" altLang="en-US" sz="1600" dirty="0" smtClean="0"/>
              <a:t> 시안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87" y="1794655"/>
            <a:ext cx="3900433" cy="46618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133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cafe12 </a:t>
            </a:r>
            <a:r>
              <a:rPr lang="ko-KR" altLang="en-US" sz="2800" dirty="0" smtClean="0"/>
              <a:t>사이트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08584" y="2204864"/>
            <a:ext cx="129614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PC </a:t>
            </a:r>
            <a:r>
              <a:rPr lang="ko-KR" altLang="en-US" dirty="0" smtClean="0"/>
              <a:t>시</a:t>
            </a:r>
            <a:r>
              <a:rPr lang="ko-KR" altLang="en-US" dirty="0"/>
              <a:t>안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68" y="1196752"/>
            <a:ext cx="5243185" cy="54901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178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70" y="1268759"/>
            <a:ext cx="5662040" cy="52157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753200" y="1504146"/>
            <a:ext cx="1800200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index.html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85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1196752"/>
            <a:ext cx="7561340" cy="54726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9064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340768"/>
            <a:ext cx="5852667" cy="47400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1426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196752"/>
            <a:ext cx="6179660" cy="5400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077236" y="2420888"/>
            <a:ext cx="1800200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cafe.css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49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124744"/>
            <a:ext cx="5564683" cy="55917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237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124744"/>
            <a:ext cx="7384663" cy="532859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185248" y="2348880"/>
            <a:ext cx="1800200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m</a:t>
            </a:r>
            <a:r>
              <a:rPr lang="en-US" altLang="ko-KR" dirty="0" smtClean="0">
                <a:solidFill>
                  <a:srgbClr val="C00000"/>
                </a:solidFill>
              </a:rPr>
              <a:t>ain-js.js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14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 디자인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8543" y="1175548"/>
            <a:ext cx="3384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국립 현대 미술관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66" y="1773679"/>
            <a:ext cx="5245516" cy="40315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432720" y="5926441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태블</a:t>
            </a:r>
            <a:r>
              <a:rPr lang="ko-KR" altLang="en-US"/>
              <a:t>릿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기준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52" y="1773679"/>
            <a:ext cx="3096344" cy="40616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969224" y="5926441"/>
            <a:ext cx="183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스마트폰</a:t>
            </a:r>
            <a:r>
              <a:rPr lang="ko-KR" altLang="en-US" dirty="0" smtClean="0"/>
              <a:t> 기준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72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 디자인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8543" y="1175548"/>
            <a:ext cx="3384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국립 현대 미술관</a:t>
            </a:r>
            <a:endParaRPr lang="en-US" altLang="ko-KR" sz="20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729546"/>
            <a:ext cx="7488832" cy="41581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0" name="직선 연결선 9"/>
          <p:cNvCxnSpPr/>
          <p:nvPr/>
        </p:nvCxnSpPr>
        <p:spPr>
          <a:xfrm>
            <a:off x="992560" y="5157192"/>
            <a:ext cx="784887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52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 디자인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8543" y="1319564"/>
            <a:ext cx="3384377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 smtClean="0"/>
              <a:t>Css</a:t>
            </a:r>
            <a:r>
              <a:rPr lang="en-US" altLang="ko-KR" sz="2000" b="1" dirty="0" smtClean="0"/>
              <a:t> -&gt; </a:t>
            </a:r>
            <a:r>
              <a:rPr lang="ko-KR" altLang="en-US" sz="2000" b="1" dirty="0" smtClean="0"/>
              <a:t>미디어 쿼리 사용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2" y="1988840"/>
            <a:ext cx="8377901" cy="34563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280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뷰포트</a:t>
            </a:r>
            <a:r>
              <a:rPr lang="en-US" altLang="ko-KR" sz="2800" dirty="0" smtClean="0"/>
              <a:t>(Viewport) </a:t>
            </a:r>
            <a:r>
              <a:rPr lang="ko-KR" altLang="en-US" sz="2800" dirty="0" smtClean="0"/>
              <a:t>지정하기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0551" y="1175548"/>
            <a:ext cx="835292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뷰포트</a:t>
            </a:r>
            <a:r>
              <a:rPr lang="en-US" altLang="ko-KR" sz="2000" b="1" dirty="0" smtClean="0"/>
              <a:t>(viewport)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실제 내용이 표시되는 영역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PC</a:t>
            </a:r>
            <a:r>
              <a:rPr lang="ko-KR" altLang="en-US" dirty="0" smtClean="0"/>
              <a:t>화면과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화면의 픽셀 표시 방법이 다르기 때문에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화면에서 의도한 대로 표시되지 않음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뷰포트를</a:t>
            </a:r>
            <a:r>
              <a:rPr lang="ko-KR" altLang="en-US" dirty="0" smtClean="0"/>
              <a:t> 지정하면 기기 화면에 맞춰 확대</a:t>
            </a:r>
            <a:r>
              <a:rPr lang="en-US" altLang="ko-KR" dirty="0" smtClean="0"/>
              <a:t>/</a:t>
            </a:r>
            <a:r>
              <a:rPr lang="ko-KR" altLang="en-US" dirty="0" smtClean="0"/>
              <a:t>축소해서 내용 표시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936104" y="3560518"/>
            <a:ext cx="876942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뷰포트</a:t>
            </a:r>
            <a:r>
              <a:rPr lang="ko-KR" altLang="en-US" sz="2000" b="1" dirty="0" smtClean="0"/>
              <a:t> 지정하기</a:t>
            </a:r>
            <a:endParaRPr lang="en-US" altLang="ko-KR" sz="20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&lt;head&gt;</a:t>
            </a:r>
            <a:r>
              <a:rPr lang="ko-KR" altLang="en-US" dirty="0" smtClean="0"/>
              <a:t>태그 안에서 </a:t>
            </a:r>
            <a:r>
              <a:rPr lang="en-US" altLang="ko-KR" dirty="0" smtClean="0"/>
              <a:t>&lt;meta&gt;</a:t>
            </a:r>
            <a:r>
              <a:rPr lang="ko-KR" altLang="en-US" dirty="0" smtClean="0"/>
              <a:t>태그를 이용해 </a:t>
            </a:r>
            <a:r>
              <a:rPr lang="ko-KR" altLang="en-US" dirty="0" err="1" smtClean="0"/>
              <a:t>뷰포트</a:t>
            </a:r>
            <a:r>
              <a:rPr lang="ko-KR" altLang="en-US" dirty="0" smtClean="0"/>
              <a:t> 지정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  &lt;meta </a:t>
            </a:r>
            <a:r>
              <a:rPr lang="en-US" altLang="ko-KR" b="1" dirty="0" smtClean="0">
                <a:solidFill>
                  <a:srgbClr val="FF0000"/>
                </a:solidFill>
              </a:rPr>
              <a:t>name</a:t>
            </a:r>
            <a:r>
              <a:rPr lang="en-US" altLang="ko-KR" b="1" dirty="0" smtClean="0"/>
              <a:t>=“viewport” </a:t>
            </a:r>
            <a:r>
              <a:rPr lang="en-US" altLang="ko-KR" b="1" dirty="0" smtClean="0">
                <a:solidFill>
                  <a:srgbClr val="FF0000"/>
                </a:solidFill>
              </a:rPr>
              <a:t>content</a:t>
            </a:r>
            <a:r>
              <a:rPr lang="en-US" altLang="ko-KR" b="1" dirty="0" smtClean="0"/>
              <a:t>=“width=device-width, initial-scale-1”</a:t>
            </a:r>
            <a:r>
              <a:rPr lang="en-US" altLang="ko-KR" sz="2000" b="1" dirty="0" smtClean="0"/>
              <a:t>&gt;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98644" y="5075892"/>
            <a:ext cx="849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의미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뷰포트의</a:t>
            </a:r>
            <a:r>
              <a:rPr lang="ko-KR" altLang="en-US" dirty="0" smtClean="0"/>
              <a:t> 너비를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화면 너비에 맞추고 초기화면 배율을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36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/>
              <a:t>뷰포트</a:t>
            </a:r>
            <a:r>
              <a:rPr lang="en-US" altLang="ko-KR" sz="2800" dirty="0"/>
              <a:t>(Viewport) </a:t>
            </a:r>
            <a:r>
              <a:rPr lang="ko-KR" altLang="en-US" sz="2800" dirty="0"/>
              <a:t>지정하기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98158" y="1196752"/>
            <a:ext cx="19386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/>
              <a:t>뷰포트의</a:t>
            </a:r>
            <a:r>
              <a:rPr lang="ko-KR" altLang="en-US" b="1" dirty="0" smtClean="0"/>
              <a:t> 속성</a:t>
            </a:r>
            <a:endParaRPr lang="en-US" altLang="ko-KR" b="1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69743"/>
              </p:ext>
            </p:extLst>
          </p:nvPr>
        </p:nvGraphicFramePr>
        <p:xfrm>
          <a:off x="1136576" y="1843791"/>
          <a:ext cx="7200801" cy="17281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종류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사용 가능한 값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width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err="1" smtClean="0"/>
                        <a:t>뷰포트</a:t>
                      </a:r>
                      <a:r>
                        <a:rPr lang="ko-KR" altLang="en-US" sz="1600" dirty="0" smtClean="0"/>
                        <a:t> 너비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 device-width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또는 크기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height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err="1" smtClean="0"/>
                        <a:t>뷰포트</a:t>
                      </a:r>
                      <a:r>
                        <a:rPr lang="ko-KR" altLang="en-US" sz="1600" dirty="0" smtClean="0"/>
                        <a:t> 높이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device-height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또는 크기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initial-scale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초기 확대</a:t>
                      </a:r>
                      <a:r>
                        <a:rPr lang="en-US" altLang="ko-KR" sz="1600" dirty="0" smtClean="0"/>
                        <a:t>.</a:t>
                      </a:r>
                      <a:r>
                        <a:rPr lang="ko-KR" altLang="en-US" sz="1600" dirty="0" smtClean="0"/>
                        <a:t>축소 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1~10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98158" y="3789040"/>
            <a:ext cx="798729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/>
              <a:t>뷰포트의</a:t>
            </a:r>
            <a:r>
              <a:rPr lang="ko-KR" altLang="en-US" b="1" dirty="0" smtClean="0"/>
              <a:t> 단위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CSS</a:t>
            </a:r>
            <a:r>
              <a:rPr lang="ko-KR" altLang="en-US" sz="1600" dirty="0" smtClean="0"/>
              <a:t>에서 크기를 지정할 때 주로 </a:t>
            </a:r>
            <a:r>
              <a:rPr lang="en-US" altLang="ko-KR" sz="1600" dirty="0" err="1" smtClean="0"/>
              <a:t>px</a:t>
            </a:r>
            <a:r>
              <a:rPr lang="en-US" altLang="ko-KR" sz="1600" dirty="0" smtClean="0"/>
              <a:t>, % </a:t>
            </a:r>
            <a:r>
              <a:rPr lang="ko-KR" altLang="en-US" sz="1600" dirty="0" smtClean="0"/>
              <a:t>단위는 고정 폰트이고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브라우저의 비율에 따라 글자 크기가 변경되는 </a:t>
            </a:r>
            <a:r>
              <a:rPr lang="ko-KR" altLang="en-US" sz="1600" dirty="0" err="1" smtClean="0"/>
              <a:t>가변폰트는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vw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vh</a:t>
            </a:r>
            <a:r>
              <a:rPr lang="ko-KR" altLang="en-US" sz="1600" dirty="0" smtClean="0"/>
              <a:t>이다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156554" y="4955513"/>
            <a:ext cx="784887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 smtClean="0">
                <a:latin typeface="+mn-ea"/>
              </a:rPr>
              <a:t>vw</a:t>
            </a:r>
            <a:r>
              <a:rPr lang="en-US" altLang="ko-KR" dirty="0" smtClean="0">
                <a:latin typeface="+mn-ea"/>
              </a:rPr>
              <a:t>(viewport width) </a:t>
            </a:r>
            <a:r>
              <a:rPr lang="en-US" altLang="ko-KR" sz="1600" dirty="0" smtClean="0">
                <a:latin typeface="+mn-ea"/>
              </a:rPr>
              <a:t>: 1vw</a:t>
            </a:r>
            <a:r>
              <a:rPr lang="ko-KR" altLang="en-US" sz="1600" dirty="0" smtClean="0">
                <a:latin typeface="+mn-ea"/>
              </a:rPr>
              <a:t>는 </a:t>
            </a:r>
            <a:r>
              <a:rPr lang="ko-KR" altLang="en-US" sz="1600" dirty="0" err="1" smtClean="0">
                <a:latin typeface="+mn-ea"/>
              </a:rPr>
              <a:t>뷰포트</a:t>
            </a:r>
            <a:r>
              <a:rPr lang="ko-KR" altLang="en-US" sz="1600" dirty="0" smtClean="0">
                <a:latin typeface="+mn-ea"/>
              </a:rPr>
              <a:t> 너비의 </a:t>
            </a:r>
            <a:r>
              <a:rPr lang="en-US" altLang="ko-KR" sz="1600" dirty="0" smtClean="0">
                <a:latin typeface="+mn-ea"/>
              </a:rPr>
              <a:t>1%</a:t>
            </a:r>
            <a:r>
              <a:rPr lang="ko-KR" altLang="en-US" sz="1600" dirty="0" smtClean="0">
                <a:latin typeface="+mn-ea"/>
              </a:rPr>
              <a:t>와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같다</a:t>
            </a:r>
            <a:r>
              <a:rPr lang="en-US" altLang="ko-KR" sz="1600" dirty="0" smtClean="0">
                <a:latin typeface="+mn-ea"/>
              </a:rPr>
              <a:t>.(1200px</a:t>
            </a:r>
            <a:r>
              <a:rPr lang="ko-KR" altLang="en-US" sz="1600" dirty="0" smtClean="0">
                <a:latin typeface="+mn-ea"/>
              </a:rPr>
              <a:t>이면 </a:t>
            </a:r>
            <a:r>
              <a:rPr lang="en-US" altLang="ko-KR" sz="1600" dirty="0">
                <a:latin typeface="+mn-ea"/>
              </a:rPr>
              <a:t>5</a:t>
            </a:r>
            <a:r>
              <a:rPr lang="en-US" altLang="ko-KR" sz="1600" dirty="0" smtClean="0">
                <a:latin typeface="+mn-ea"/>
              </a:rPr>
              <a:t>%-60px)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+mn-ea"/>
              </a:rPr>
              <a:t>    </a:t>
            </a:r>
            <a:r>
              <a:rPr lang="ko-KR" altLang="en-US" sz="1600" dirty="0" smtClean="0">
                <a:latin typeface="+mn-ea"/>
              </a:rPr>
              <a:t>웹 브라우저 너비는 </a:t>
            </a:r>
            <a:r>
              <a:rPr lang="en-US" altLang="ko-KR" sz="1600" dirty="0" smtClean="0">
                <a:latin typeface="+mn-ea"/>
              </a:rPr>
              <a:t>100</a:t>
            </a:r>
            <a:r>
              <a:rPr lang="ko-KR" altLang="en-US" sz="1600" dirty="0" smtClean="0">
                <a:latin typeface="+mn-ea"/>
              </a:rPr>
              <a:t>을 </a:t>
            </a:r>
            <a:r>
              <a:rPr lang="ko-KR" altLang="en-US" sz="1600" dirty="0" err="1" smtClean="0">
                <a:latin typeface="+mn-ea"/>
              </a:rPr>
              <a:t>기준으로함</a:t>
            </a:r>
            <a:r>
              <a:rPr lang="en-US" altLang="ko-KR" sz="1600" dirty="0" smtClean="0">
                <a:latin typeface="+mn-ea"/>
              </a:rPr>
              <a:t>. (5 x  1200) ÷ 100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 smtClean="0">
                <a:latin typeface="+mn-ea"/>
              </a:rPr>
              <a:t>vh</a:t>
            </a:r>
            <a:r>
              <a:rPr lang="en-US" altLang="ko-KR" dirty="0" smtClean="0">
                <a:latin typeface="+mn-ea"/>
              </a:rPr>
              <a:t>(viewport height): </a:t>
            </a:r>
            <a:r>
              <a:rPr lang="en-US" altLang="ko-KR" sz="1600" dirty="0" smtClean="0">
                <a:latin typeface="+mn-ea"/>
              </a:rPr>
              <a:t>1vh</a:t>
            </a:r>
            <a:r>
              <a:rPr lang="ko-KR" altLang="en-US" sz="1600" dirty="0" smtClean="0">
                <a:latin typeface="+mn-ea"/>
              </a:rPr>
              <a:t>는 </a:t>
            </a:r>
            <a:r>
              <a:rPr lang="ko-KR" altLang="en-US" sz="1600" dirty="0" err="1" smtClean="0">
                <a:latin typeface="+mn-ea"/>
              </a:rPr>
              <a:t>뷰포트</a:t>
            </a:r>
            <a:r>
              <a:rPr lang="ko-KR" altLang="en-US" sz="1600" dirty="0" smtClean="0">
                <a:latin typeface="+mn-ea"/>
              </a:rPr>
              <a:t> 높이의 </a:t>
            </a:r>
            <a:r>
              <a:rPr lang="en-US" altLang="ko-KR" sz="1600" dirty="0" smtClean="0">
                <a:latin typeface="+mn-ea"/>
              </a:rPr>
              <a:t>1%</a:t>
            </a:r>
            <a:r>
              <a:rPr lang="ko-KR" altLang="en-US" sz="1600" dirty="0" smtClean="0">
                <a:latin typeface="+mn-ea"/>
              </a:rPr>
              <a:t>와 같다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137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7656</TotalTime>
  <Words>946</Words>
  <Application>Microsoft Office PowerPoint</Application>
  <PresentationFormat>A4 용지(210x297mm)</PresentationFormat>
  <Paragraphs>283</Paragraphs>
  <Slides>49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맑은 고딕</vt:lpstr>
      <vt:lpstr>휴먼엑스포</vt:lpstr>
      <vt:lpstr>Arial</vt:lpstr>
      <vt:lpstr>Wingdings</vt:lpstr>
      <vt:lpstr>Office 테마</vt:lpstr>
      <vt:lpstr>11강. 반응형 웹과 미디어 쿼리</vt:lpstr>
      <vt:lpstr>목 차</vt:lpstr>
      <vt:lpstr>모바일 기기와 웹 디자인</vt:lpstr>
      <vt:lpstr>반응형 웹 디자인</vt:lpstr>
      <vt:lpstr>반응형 웹 디자인</vt:lpstr>
      <vt:lpstr>반응형 웹 디자인</vt:lpstr>
      <vt:lpstr>반응형 웹 디자인</vt:lpstr>
      <vt:lpstr>뷰포트(Viewport) 지정하기</vt:lpstr>
      <vt:lpstr>뷰포트(Viewport) 지정하기</vt:lpstr>
      <vt:lpstr>뷰포트(Viewport) 지정하기</vt:lpstr>
      <vt:lpstr>뷰포트(Viewport) 지정하기</vt:lpstr>
      <vt:lpstr>뷰포트(Viewport) 지정하기</vt:lpstr>
      <vt:lpstr>뷰포트(Viewport) 지정하기</vt:lpstr>
      <vt:lpstr>미디어 쿼리(Medai Query)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반응형 웹1</vt:lpstr>
      <vt:lpstr>반응형 웹 페이지</vt:lpstr>
      <vt:lpstr>반응형 웹 페이지</vt:lpstr>
      <vt:lpstr>반응형 웹 페이지</vt:lpstr>
      <vt:lpstr>반응형 웹 페이지</vt:lpstr>
      <vt:lpstr>반응형 웹 페이지</vt:lpstr>
      <vt:lpstr>반응형 웹 페이지</vt:lpstr>
      <vt:lpstr>반응형 웹 페이지</vt:lpstr>
      <vt:lpstr>반응형 웹 페이지</vt:lpstr>
      <vt:lpstr> 그리드 레이아웃</vt:lpstr>
      <vt:lpstr> 그리드 레이아웃 - flex</vt:lpstr>
      <vt:lpstr> 그리드 레이아웃 - flex</vt:lpstr>
      <vt:lpstr> 그리드 레이아웃 - flex</vt:lpstr>
      <vt:lpstr> 그리드 레이아웃 - flex</vt:lpstr>
      <vt:lpstr> 그리드 레이아웃 - flex</vt:lpstr>
      <vt:lpstr> 그리드 레이아웃 - flex</vt:lpstr>
      <vt:lpstr> 그리드 레이아웃 - flex</vt:lpstr>
      <vt:lpstr>cafe12 사이트</vt:lpstr>
      <vt:lpstr>cafe12 사이트</vt:lpstr>
      <vt:lpstr>cafe12 사이트</vt:lpstr>
      <vt:lpstr>cafe12 사이트</vt:lpstr>
      <vt:lpstr>cafe12 사이트</vt:lpstr>
      <vt:lpstr>cafe12 사이트</vt:lpstr>
      <vt:lpstr>cafe12 사이트</vt:lpstr>
      <vt:lpstr>cafe12 사이트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giyong kim</cp:lastModifiedBy>
  <cp:revision>477</cp:revision>
  <dcterms:created xsi:type="dcterms:W3CDTF">2019-03-04T02:36:55Z</dcterms:created>
  <dcterms:modified xsi:type="dcterms:W3CDTF">2023-04-18T21:14:52Z</dcterms:modified>
</cp:coreProperties>
</file>